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10" r:id="rId3"/>
    <p:sldId id="411" r:id="rId4"/>
    <p:sldId id="412" r:id="rId5"/>
    <p:sldId id="413" r:id="rId6"/>
    <p:sldId id="414" r:id="rId7"/>
    <p:sldId id="415" r:id="rId8"/>
    <p:sldId id="416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1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6" Type="http://schemas.openxmlformats.org/officeDocument/2006/relationships/tags" Target="../tags/tag75.xml"/><Relationship Id="rId5" Type="http://schemas.openxmlformats.org/officeDocument/2006/relationships/tags" Target="../tags/tag74.xml"/><Relationship Id="rId4" Type="http://schemas.openxmlformats.org/officeDocument/2006/relationships/tags" Target="../tags/tag73.xml"/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image" Target="../media/image1.png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图片 1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1" name="直接连接符 10"/>
          <p:cNvCxnSpPr/>
          <p:nvPr>
            <p:custDataLst>
              <p:tags r:id="rId4"/>
            </p:custDataLst>
          </p:nvPr>
        </p:nvCxnSpPr>
        <p:spPr>
          <a:xfrm flipV="1">
            <a:off x="1346200" y="2725738"/>
            <a:ext cx="4248151" cy="317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240039" y="1386555"/>
            <a:ext cx="6978649" cy="1277606"/>
          </a:xfrm>
        </p:spPr>
        <p:txBody>
          <a:bodyPr lIns="36000" tIns="46800" rIns="90000" bIns="46800" anchor="b" anchorCtr="0">
            <a:normAutofit/>
          </a:bodyPr>
          <a:lstStyle>
            <a:lvl1pPr algn="l">
              <a:defRPr sz="45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240039" y="2877671"/>
            <a:ext cx="6978649" cy="426720"/>
          </a:xfrm>
        </p:spPr>
        <p:txBody>
          <a:bodyPr lIns="90000" tIns="4680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auto"/>
            <a:r>
              <a:rPr lang="zh-CN" altLang="en-US" strike="noStrike" noProof="1" dirty="0"/>
              <a:t>单击此处编辑副标题</a:t>
            </a:r>
            <a:endParaRPr lang="zh-CN" altLang="en-US" strike="noStrike" noProof="1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</p:nvPr>
        </p:nvSpPr>
        <p:spPr>
          <a:xfrm>
            <a:off x="1240083" y="3392450"/>
            <a:ext cx="1620515" cy="395287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汇报人姓名</a:t>
            </a:r>
            <a:endParaRPr lang="zh-CN" altLang="en-US" strike="noStrike" noProof="1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2904987" y="3390888"/>
            <a:ext cx="1620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auto"/>
            <a:r>
              <a:rPr lang="zh-CN" altLang="en-US" sz="1350" strike="noStrike" noProof="1" dirty="0"/>
              <a:t>汇报日期</a:t>
            </a:r>
            <a:endParaRPr lang="zh-CN" altLang="en-US" strike="noStrike" noProof="1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7" name="组合 1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21" name="矩形 20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2" name="任意多边形: 形状 21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69931" y="952508"/>
            <a:ext cx="10852237" cy="5388907"/>
          </a:xfrm>
        </p:spPr>
        <p:txBody>
          <a:bodyPr/>
          <a:lstStyle>
            <a:lvl1pPr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583403" y="2237173"/>
            <a:ext cx="7025196" cy="125027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6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 fontAlgn="auto"/>
            <a:r>
              <a:rPr lang="zh-CN" altLang="en-US" strike="noStrike" noProof="1" dirty="0">
                <a:sym typeface="+mn-ea"/>
              </a:rPr>
              <a:t>谢谢观赏</a:t>
            </a:r>
            <a:endParaRPr strike="noStrike" noProof="1" dirty="0">
              <a:sym typeface="+mn-ea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2583431" y="3487738"/>
            <a:ext cx="7025140" cy="622623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sz="21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 fontAlgn="auto"/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9" name="组合 9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8" name="矩形 7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23" name="任意多边形: 形状 22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24" name="任意多边形: 形状 23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81600" y="1249200"/>
            <a:ext cx="9626400" cy="723600"/>
          </a:xfrm>
        </p:spPr>
        <p:txBody>
          <a:bodyPr anchor="ctr">
            <a:normAutofit/>
          </a:bodyPr>
          <a:lstStyle>
            <a:lvl1pPr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4823884" cy="6865938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10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266382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27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0"/>
            <a:ext cx="12192000" cy="18288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15" name="任意多边形: 形状 14"/>
          <p:cNvSpPr/>
          <p:nvPr>
            <p:custDataLst>
              <p:tags r:id="rId3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11"/>
          <p:cNvSpPr/>
          <p:nvPr>
            <p:custDataLst>
              <p:tags r:id="rId2"/>
            </p:custDataLst>
          </p:nvPr>
        </p:nvSpPr>
        <p:spPr>
          <a:xfrm>
            <a:off x="11171767" y="635000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单击此处编辑母版标题样式</a:t>
            </a:r>
            <a:endParaRPr lang="zh-CN" altLang="en-US" strike="noStrike" noProof="1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579600" y="1663200"/>
            <a:ext cx="53424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平行四边形 18"/>
          <p:cNvSpPr/>
          <p:nvPr>
            <p:custDataLst>
              <p:tags r:id="rId2"/>
            </p:custDataLst>
          </p:nvPr>
        </p:nvSpPr>
        <p:spPr>
          <a:xfrm>
            <a:off x="2457451" y="0"/>
            <a:ext cx="7277100" cy="6858000"/>
          </a:xfrm>
          <a:prstGeom prst="parallelogram">
            <a:avLst>
              <a:gd name="adj" fmla="val 56845"/>
            </a:avLst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0" y="958850"/>
            <a:ext cx="12192000" cy="49403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 fontAlgn="base"/>
            <a:endParaRPr lang="en-US" altLang="zh-CN" sz="100" strike="noStrike" noProof="1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 dirty="0"/>
              <a:t>单击此处编辑标题</a:t>
            </a:r>
            <a:endParaRPr lang="zh-CN" altLang="en-US" strike="noStrike" noProof="1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zh-CN" altLang="en-US" strike="noStrike" noProof="1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zh-CN" altLang="en-US" strike="noStrike" noProof="1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3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3373967" y="2503488"/>
            <a:ext cx="8652933" cy="1892300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3194051" y="2503488"/>
            <a:ext cx="9012767" cy="2144713"/>
          </a:xfrm>
          <a:prstGeom prst="rect">
            <a:avLst/>
          </a:pr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67868" y="2829264"/>
            <a:ext cx="5130000" cy="696239"/>
          </a:xfrm>
        </p:spPr>
        <p:txBody>
          <a:bodyPr lIns="90000" tIns="46800" rIns="90000" bIns="46800" anchor="t" anchorCtr="0">
            <a:normAutofit/>
          </a:bodyPr>
          <a:lstStyle>
            <a:lvl1pPr>
              <a:defRPr sz="2700" u="none" strike="noStrike" kern="1200" cap="none" spc="300" normalizeH="0" baseline="0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汉仪旗黑-85S" panose="00020600040101010101" pitchFamily="18" charset="-122"/>
              </a:defRPr>
            </a:lvl1pPr>
          </a:lstStyle>
          <a:p>
            <a:pPr fontAlgn="auto"/>
            <a:r>
              <a:rPr lang="zh-CN" altLang="en-US" strike="noStrike" noProof="1" dirty="0"/>
              <a:t>编辑标题</a:t>
            </a:r>
            <a:endParaRPr lang="zh-CN" altLang="en-US" strike="noStrike" noProof="1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767863" y="3559142"/>
            <a:ext cx="5130000" cy="5940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050" b="0" i="0" u="none" strike="noStrike" kern="1200" cap="none" spc="150" normalizeH="0" baseline="0" noProof="1">
                <a:solidFill>
                  <a:schemeClr val="bg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z="1050" strike="noStrike" noProof="1" dirty="0"/>
              <a:t>编辑文本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2" grpId="0" animBg="1"/>
      <p:bldP spid="12" grpId="1" bldLvl="0" animBg="1"/>
    </p:bldLst>
  </p:timing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: 形状 8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38877" y="952508"/>
            <a:ext cx="5283243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3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31" y="952508"/>
            <a:ext cx="5283243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lang="zh-CN" altLang="en-US" strike="noStrike" noProof="1" dirty="0"/>
              <a:t>单击此处编辑文本</a:t>
            </a:r>
            <a:endParaRPr lang="zh-CN" altLang="en-US" strike="noStrike" noProof="1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235751" y="952508"/>
            <a:ext cx="5283243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 fontAlgn="auto"/>
            <a:r>
              <a:rPr strike="noStrike" noProof="1">
                <a:sym typeface="+mn-ea"/>
              </a:rPr>
              <a:t>单击此处编辑文本</a:t>
            </a:r>
            <a:endParaRPr strike="noStrike" noProof="1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35751" y="1406525"/>
            <a:ext cx="5283243" cy="4934752"/>
          </a:xfrm>
        </p:spPr>
        <p:txBody>
          <a:bodyPr vert="horz" lIns="101600" tIns="0" rIns="82550" bIns="0" rtlCol="0">
            <a:no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 fontAlgn="auto"/>
            <a:r>
              <a:rPr sz="1050" strike="noStrike" noProof="1" dirty="0">
                <a:sym typeface="+mn-ea"/>
              </a:rPr>
              <a:t>单击此处编辑母版文本样式</a:t>
            </a:r>
            <a:endParaRPr strike="noStrike" noProof="1" dirty="0">
              <a:sym typeface="+mn-ea"/>
            </a:endParaRPr>
          </a:p>
          <a:p>
            <a:pPr lvl="1" fontAlgn="auto"/>
            <a:r>
              <a:rPr sz="1050" strike="noStrike" noProof="1" dirty="0">
                <a:sym typeface="+mn-ea"/>
              </a:rPr>
              <a:t>第二级</a:t>
            </a:r>
            <a:endParaRPr strike="noStrike" noProof="1" dirty="0">
              <a:sym typeface="+mn-ea"/>
            </a:endParaRPr>
          </a:p>
          <a:p>
            <a:pPr lvl="2" fontAlgn="auto"/>
            <a:r>
              <a:rPr sz="1050" strike="noStrike" noProof="1" dirty="0">
                <a:sym typeface="+mn-ea"/>
              </a:rPr>
              <a:t>第三级</a:t>
            </a:r>
            <a:endParaRPr strike="noStrike" noProof="1" dirty="0">
              <a:sym typeface="+mn-ea"/>
            </a:endParaRPr>
          </a:p>
          <a:p>
            <a:pPr lvl="3" fontAlgn="auto"/>
            <a:r>
              <a:rPr sz="1050" strike="noStrike" noProof="1" dirty="0">
                <a:sym typeface="+mn-ea"/>
              </a:rPr>
              <a:t>第四级</a:t>
            </a:r>
            <a:endParaRPr strike="noStrike" noProof="1" dirty="0">
              <a:sym typeface="+mn-ea"/>
            </a:endParaRPr>
          </a:p>
          <a:p>
            <a:pPr lvl="4" fontAlgn="auto"/>
            <a:r>
              <a:rPr sz="1050" strike="noStrike" noProof="1" dirty="0">
                <a:sym typeface="+mn-ea"/>
              </a:rPr>
              <a:t>第五级</a:t>
            </a:r>
            <a:endParaRPr strike="noStrike" noProof="1"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图片 1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46101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24400" y="443230"/>
            <a:ext cx="6797719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>
            <p:custDataLst>
              <p:tags r:id="rId2"/>
            </p:custDataLst>
          </p:nvPr>
        </p:nvSpPr>
        <p:spPr>
          <a:xfrm>
            <a:off x="11171767" y="0"/>
            <a:ext cx="876300" cy="501650"/>
          </a:xfrm>
          <a:custGeom>
            <a:avLst/>
            <a:gdLst>
              <a:gd name="connsiteX0" fmla="*/ 978674 w 1363360"/>
              <a:gd name="connsiteY0" fmla="*/ 0 h 781201"/>
              <a:gd name="connsiteX1" fmla="*/ 1363360 w 1363360"/>
              <a:gd name="connsiteY1" fmla="*/ 0 h 781201"/>
              <a:gd name="connsiteX2" fmla="*/ 919286 w 1363360"/>
              <a:gd name="connsiteY2" fmla="*/ 781201 h 781201"/>
              <a:gd name="connsiteX3" fmla="*/ 534600 w 1363360"/>
              <a:gd name="connsiteY3" fmla="*/ 781201 h 781201"/>
              <a:gd name="connsiteX4" fmla="*/ 444074 w 1363360"/>
              <a:gd name="connsiteY4" fmla="*/ 0 h 781201"/>
              <a:gd name="connsiteX5" fmla="*/ 828760 w 1363360"/>
              <a:gd name="connsiteY5" fmla="*/ 0 h 781201"/>
              <a:gd name="connsiteX6" fmla="*/ 384686 w 1363360"/>
              <a:gd name="connsiteY6" fmla="*/ 781201 h 781201"/>
              <a:gd name="connsiteX7" fmla="*/ 0 w 1363360"/>
              <a:gd name="connsiteY7" fmla="*/ 781201 h 78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63360" h="781201">
                <a:moveTo>
                  <a:pt x="978674" y="0"/>
                </a:moveTo>
                <a:lnTo>
                  <a:pt x="1363360" y="0"/>
                </a:lnTo>
                <a:lnTo>
                  <a:pt x="919286" y="781201"/>
                </a:lnTo>
                <a:lnTo>
                  <a:pt x="534600" y="781201"/>
                </a:lnTo>
                <a:close/>
                <a:moveTo>
                  <a:pt x="444074" y="0"/>
                </a:moveTo>
                <a:lnTo>
                  <a:pt x="828760" y="0"/>
                </a:lnTo>
                <a:lnTo>
                  <a:pt x="384686" y="781201"/>
                </a:lnTo>
                <a:lnTo>
                  <a:pt x="0" y="781201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30000"/>
            </a:schemeClr>
          </a:solidFill>
          <a:ln>
            <a:noFill/>
          </a:ln>
          <a:effectLst>
            <a:outerShdw blurRad="330200" dist="2413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fontAlgn="base"/>
            <a:endParaRPr lang="zh-CN" altLang="en-US" sz="100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31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 dirty="0">
                <a:sym typeface="+mn-ea"/>
              </a:rPr>
              <a:t>单击此处编辑母版标题样式</a:t>
            </a:r>
            <a:endParaRPr strike="noStrike" noProof="1"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69931" y="952508"/>
            <a:ext cx="5283243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 fontAlgn="auto"/>
            <a:endParaRPr strike="noStrike" noProof="1"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38925" y="952508"/>
            <a:ext cx="5283243" cy="5388907"/>
          </a:xfrm>
        </p:spPr>
        <p:txBody>
          <a:bodyPr vert="horz" lIns="101600" tIns="0" rIns="82550" bIns="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05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 fontAlgn="auto"/>
            <a:r>
              <a:rPr sz="1050" strike="noStrike" noProof="1">
                <a:sym typeface="+mn-ea"/>
              </a:rPr>
              <a:t>单击此处编辑母版文本样式</a:t>
            </a:r>
            <a:endParaRPr strike="noStrike" noProof="1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3" name="组合 12"/>
          <p:cNvGrpSpPr/>
          <p:nvPr/>
        </p:nvGrpSpPr>
        <p:grpSpPr>
          <a:xfrm>
            <a:off x="143933" y="0"/>
            <a:ext cx="11904133" cy="6851650"/>
            <a:chOff x="143698" y="0"/>
            <a:chExt cx="11904604" cy="6852125"/>
          </a:xfrm>
        </p:grpSpPr>
        <p:sp>
          <p:nvSpPr>
            <p:cNvPr id="14" name="矩形 13"/>
            <p:cNvSpPr/>
            <p:nvPr userDrawn="1">
              <p:custDataLst>
                <p:tags r:id="rId2"/>
              </p:custDataLst>
            </p:nvPr>
          </p:nvSpPr>
          <p:spPr>
            <a:xfrm>
              <a:off x="292800" y="304200"/>
              <a:ext cx="11606400" cy="6249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z="100" strike="noStrike" noProof="1" dirty="0"/>
            </a:p>
          </p:txBody>
        </p:sp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11171697" y="0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43698" y="6349833"/>
              <a:ext cx="876605" cy="502292"/>
            </a:xfrm>
            <a:custGeom>
              <a:avLst/>
              <a:gdLst>
                <a:gd name="connsiteX0" fmla="*/ 978674 w 1363360"/>
                <a:gd name="connsiteY0" fmla="*/ 0 h 781201"/>
                <a:gd name="connsiteX1" fmla="*/ 1363360 w 1363360"/>
                <a:gd name="connsiteY1" fmla="*/ 0 h 781201"/>
                <a:gd name="connsiteX2" fmla="*/ 919286 w 1363360"/>
                <a:gd name="connsiteY2" fmla="*/ 781201 h 781201"/>
                <a:gd name="connsiteX3" fmla="*/ 534600 w 1363360"/>
                <a:gd name="connsiteY3" fmla="*/ 781201 h 781201"/>
                <a:gd name="connsiteX4" fmla="*/ 444074 w 1363360"/>
                <a:gd name="connsiteY4" fmla="*/ 0 h 781201"/>
                <a:gd name="connsiteX5" fmla="*/ 828760 w 1363360"/>
                <a:gd name="connsiteY5" fmla="*/ 0 h 781201"/>
                <a:gd name="connsiteX6" fmla="*/ 384686 w 1363360"/>
                <a:gd name="connsiteY6" fmla="*/ 781201 h 781201"/>
                <a:gd name="connsiteX7" fmla="*/ 0 w 1363360"/>
                <a:gd name="connsiteY7" fmla="*/ 781201 h 78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3360" h="781201">
                  <a:moveTo>
                    <a:pt x="978674" y="0"/>
                  </a:moveTo>
                  <a:lnTo>
                    <a:pt x="1363360" y="0"/>
                  </a:lnTo>
                  <a:lnTo>
                    <a:pt x="919286" y="781201"/>
                  </a:lnTo>
                  <a:lnTo>
                    <a:pt x="534600" y="781201"/>
                  </a:lnTo>
                  <a:close/>
                  <a:moveTo>
                    <a:pt x="444074" y="0"/>
                  </a:moveTo>
                  <a:lnTo>
                    <a:pt x="828760" y="0"/>
                  </a:lnTo>
                  <a:lnTo>
                    <a:pt x="384686" y="781201"/>
                  </a:lnTo>
                  <a:lnTo>
                    <a:pt x="0" y="781201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30000"/>
              </a:schemeClr>
            </a:solidFill>
            <a:ln>
              <a:noFill/>
            </a:ln>
            <a:effectLst>
              <a:outerShdw blurRad="330200" dist="2413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fontAlgn="base"/>
              <a:endParaRPr lang="zh-CN" altLang="en-US" sz="100" strike="noStrike" noProof="1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0571135" y="952508"/>
            <a:ext cx="950984" cy="5388907"/>
          </a:xfrm>
          <a:noFill/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 fontAlgn="auto"/>
            <a:r>
              <a:rPr strike="noStrike" noProof="1">
                <a:sym typeface="+mn-ea"/>
              </a:rPr>
              <a:t>单击此处编辑母版标题样式</a:t>
            </a:r>
            <a:endParaRPr strike="noStrike" noProof="1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69925" y="952500"/>
            <a:ext cx="9828101" cy="5388907"/>
          </a:xfrm>
          <a:noFill/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tags" Target="../tags/tag91.xml"/><Relationship Id="rId25" Type="http://schemas.openxmlformats.org/officeDocument/2006/relationships/tags" Target="../tags/tag90.xml"/><Relationship Id="rId24" Type="http://schemas.openxmlformats.org/officeDocument/2006/relationships/tags" Target="../tags/tag89.xml"/><Relationship Id="rId23" Type="http://schemas.openxmlformats.org/officeDocument/2006/relationships/tags" Target="../tags/tag88.xml"/><Relationship Id="rId22" Type="http://schemas.openxmlformats.org/officeDocument/2006/relationships/tags" Target="../tags/tag87.xml"/><Relationship Id="rId21" Type="http://schemas.openxmlformats.org/officeDocument/2006/relationships/tags" Target="../tags/tag86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668867" y="442913"/>
            <a:ext cx="10854267" cy="442912"/>
          </a:xfrm>
          <a:prstGeom prst="rect">
            <a:avLst/>
          </a:prstGeom>
          <a:noFill/>
          <a:ln w="9525">
            <a:noFill/>
          </a:ln>
        </p:spPr>
        <p:txBody>
          <a:bodyPr vert="horz" lIns="101600" tIns="38100" rIns="76200" bIns="38100" anchor="t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668867" y="952500"/>
            <a:ext cx="10854267" cy="5389563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 fontAlgn="auto"/>
            <a:r>
              <a:rPr lang="zh-CN" altLang="en-US" sz="1050" strike="noStrike" noProof="1" dirty="0"/>
              <a:t>单击此处编辑母版文本样式</a:t>
            </a:r>
            <a:endParaRPr lang="zh-CN" altLang="en-US" strike="noStrike" noProof="1" dirty="0"/>
          </a:p>
          <a:p>
            <a:pPr lvl="1" fontAlgn="auto"/>
            <a:r>
              <a:rPr lang="zh-CN" altLang="en-US" sz="1050" strike="noStrike" noProof="1" dirty="0"/>
              <a:t>第二级</a:t>
            </a:r>
            <a:endParaRPr lang="zh-CN" altLang="en-US" strike="noStrike" noProof="1" dirty="0"/>
          </a:p>
          <a:p>
            <a:pPr lvl="2" fontAlgn="auto"/>
            <a:r>
              <a:rPr lang="zh-CN" altLang="en-US" sz="1050" strike="noStrike" noProof="1" dirty="0"/>
              <a:t>第三级</a:t>
            </a:r>
            <a:endParaRPr lang="zh-CN" altLang="en-US" strike="noStrike" noProof="1" dirty="0"/>
          </a:p>
          <a:p>
            <a:pPr lvl="3" fontAlgn="auto"/>
            <a:r>
              <a:rPr lang="zh-CN" altLang="en-US" sz="1050" strike="noStrike" noProof="1" dirty="0"/>
              <a:t>第四级</a:t>
            </a:r>
            <a:endParaRPr lang="zh-CN" altLang="en-US" strike="noStrike" noProof="1" dirty="0"/>
          </a:p>
          <a:p>
            <a:pPr lvl="4" fontAlgn="auto"/>
            <a:r>
              <a:rPr lang="zh-CN" altLang="en-US" sz="1050" strike="noStrike" noProof="1" dirty="0"/>
              <a:t>第五级</a:t>
            </a:r>
            <a:endParaRPr lang="zh-CN" altLang="en-US" strike="noStrike" noProof="1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880533" y="6350000"/>
            <a:ext cx="26987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6917" y="6350000"/>
            <a:ext cx="39581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8610600" y="6350000"/>
            <a:ext cx="2700867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6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00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sldNum="0" hdr="0" ftr="0" dt="0"/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1" u="none" strike="noStrike" kern="1200" cap="none" spc="200" normalizeH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lang="zh-CN" altLang="en-US" sz="2900"/>
              <a:t>七、Spring MVC统一异常处理</a:t>
            </a:r>
            <a:endParaRPr lang="zh-CN" altLang="en-US" sz="290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r"/>
            <a:r>
              <a:rPr lang="zh-CN" altLang="en-US"/>
              <a:t>崔剑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主要内容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为什么要统一处理异常</a:t>
            </a:r>
            <a:endParaRPr lang="zh-CN" altLang="en-US"/>
          </a:p>
          <a:p>
            <a:r>
              <a:rPr lang="zh-CN" altLang="en-US"/>
              <a:t>实现统一异常处理的方式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为什么要统一处理异常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在 Spring MVC 应用的开发中，不管是对底层数据库操作，还是业务层或控制层操作，都会不可避免地遇到各种可预知的、不可预知的异常需要处理。</a:t>
            </a:r>
            <a:endParaRPr lang="zh-CN" altLang="en-US"/>
          </a:p>
          <a:p>
            <a:r>
              <a:rPr lang="zh-CN" altLang="en-US"/>
              <a:t>如果每个过程都单独处理异常，那么系统的代码耦合度高，工作量大且不好统一，以后维护的工作量也很大。</a:t>
            </a:r>
            <a:endParaRPr lang="zh-CN" altLang="en-US"/>
          </a:p>
          <a:p>
            <a:r>
              <a:rPr lang="zh-CN" altLang="en-US"/>
              <a:t>如果能将所有类型的异常处理从各层中解耦出来，这样既保证了相关处理过程的功能单一，又实现了异常信息的统一处理和维护。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实现统一异常处理的方式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使用 Spring MVC 提供的简单异常处理器 SimpleMappingExceptionResolver。</a:t>
            </a:r>
            <a:endParaRPr lang="zh-CN" altLang="en-US"/>
          </a:p>
          <a:p>
            <a:r>
              <a:rPr lang="zh-CN" altLang="en-US"/>
              <a:t>实现 Spring 的异常处理接口 HandlerExceptionResolver 自定义自己的异常处理器。</a:t>
            </a:r>
            <a:endParaRPr lang="zh-CN" altLang="en-US"/>
          </a:p>
          <a:p>
            <a:r>
              <a:rPr lang="zh-CN" altLang="en-US"/>
              <a:t>使用 @ExceptionHandler 注解实现异常处理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SimpleMappingExceptionResolver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使用 org.springframework.web.servlet.handler.SimpleMappingExceptionResolver 类统一处理异常时需要在配置文件中提前配置异常类和 View 的对应关系。</a:t>
            </a:r>
            <a:endParaRPr lang="zh-CN" altLang="en-US"/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/>
              <a:t>    </a:t>
            </a:r>
            <a:r>
              <a:rPr lang="zh-CN" altLang="en-US" sz="1000"/>
              <a:t>&lt;!--SimpleMappingExceptionResolver（异常类与 View 的对应关系） --&gt;</a:t>
            </a:r>
            <a:endParaRPr lang="zh-CN" altLang="en-US" sz="1000"/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 sz="1000"/>
              <a:t>    &lt;bean class="org.springframework.web.servlet.handler.SimpleMappingExceptionResolver"&gt;</a:t>
            </a:r>
            <a:endParaRPr lang="zh-CN" altLang="en-US" sz="1000"/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 sz="1000"/>
              <a:t>        &lt;!-- 定义默认的异常处理页面，当该异常类型注册时使用 --&gt;</a:t>
            </a:r>
            <a:endParaRPr lang="zh-CN" altLang="en-US" sz="1000"/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 sz="1000"/>
              <a:t>        &lt;property name="defaultErrorView" value="error"&gt;&lt;/property&gt;</a:t>
            </a:r>
            <a:endParaRPr lang="zh-CN" altLang="en-US" sz="1000"/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 sz="1000"/>
              <a:t>        &lt;!-- 定义异常处理页面用来获取异常信息的变量名，默认名为exception --&gt;</a:t>
            </a:r>
            <a:endParaRPr lang="zh-CN" altLang="en-US" sz="1000"/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 sz="1000"/>
              <a:t>        &lt;property name="exceptionAttribute" value="ex"&gt;&lt;/property&gt;</a:t>
            </a:r>
            <a:endParaRPr lang="zh-CN" altLang="en-US" sz="1000"/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 sz="1000"/>
              <a:t>        &lt;!-- 定义需要特殊处理的异常，用类名或完全路径名作为key，异常页名作为值 --&gt;</a:t>
            </a:r>
            <a:endParaRPr lang="zh-CN" altLang="en-US" sz="1000"/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 sz="1000"/>
              <a:t>        &lt;property name="exceptionMappings"&gt;</a:t>
            </a:r>
            <a:endParaRPr lang="zh-CN" altLang="en-US" sz="1000"/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 sz="1000"/>
              <a:t>            &lt;props&gt;</a:t>
            </a:r>
            <a:endParaRPr lang="zh-CN" altLang="en-US" sz="1000"/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 sz="1000"/>
              <a:t>                &lt;prop key="</a:t>
            </a:r>
            <a:r>
              <a:rPr lang="en-US" altLang="zh-CN" sz="1000"/>
              <a:t>com.jiuyun.</a:t>
            </a:r>
            <a:r>
              <a:rPr lang="zh-CN" altLang="en-US" sz="1000"/>
              <a:t>exception.MyException"&gt;my-error&lt;/prop&gt;</a:t>
            </a:r>
            <a:endParaRPr lang="zh-CN" altLang="en-US" sz="1000"/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 sz="1000"/>
              <a:t>                &lt;prop key="java.sql.SQLException"&gt;sql-error&lt;/prop&gt;</a:t>
            </a:r>
            <a:endParaRPr lang="zh-CN" altLang="en-US" sz="1000"/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 sz="1000"/>
              <a:t>                &lt;!-- 在这里还可以继续扩展对不同异常类型的处理 --&gt;</a:t>
            </a:r>
            <a:endParaRPr lang="zh-CN" altLang="en-US" sz="1000"/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 sz="1000"/>
              <a:t>            &lt;/props&gt;</a:t>
            </a:r>
            <a:endParaRPr lang="zh-CN" altLang="en-US" sz="1000"/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 sz="1000"/>
              <a:t>        &lt;/property&gt;</a:t>
            </a:r>
            <a:endParaRPr lang="zh-CN" altLang="en-US" sz="1000"/>
          </a:p>
          <a:p>
            <a:pPr marL="342900" lvl="1" indent="0">
              <a:lnSpc>
                <a:spcPct val="120000"/>
              </a:lnSpc>
              <a:buNone/>
            </a:pPr>
            <a:r>
              <a:rPr lang="zh-CN" altLang="en-US" sz="1000"/>
              <a:t>    &lt;/bean&gt;</a:t>
            </a:r>
            <a:endParaRPr lang="zh-CN" altLang="en-US" sz="1000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HandlerExceptionResolver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org.springframework.web.servlet.HandlerExceptionResolver 接口用于解析请求处理过程中所产生的异常。开发者可以开发该接口的实现类进行 Spring MVC 应用的异常统一处理。</a:t>
            </a:r>
            <a:endParaRPr lang="zh-CN" altLang="en-US"/>
          </a:p>
          <a:p>
            <a:r>
              <a:rPr lang="en-US" altLang="zh-CN"/>
              <a:t>需要将实现类 MyExceptionHandler 在配置文件中托管给 Spring MVC 框架才能进行异常的统一处理，配置代码为 &lt;bean class="com.jiuyun.exception.MyExceptionHandler"/&gt;。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>
                <a:sym typeface="+mn-ea"/>
              </a:rPr>
              <a:t>@ExceptionHandler 注解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创建 BaseController 类，并在该类中使用 @ExceptionHandler 注解声明异常处理方法</a:t>
            </a:r>
            <a:endParaRPr lang="zh-CN" altLang="en-US"/>
          </a:p>
          <a:p>
            <a:pPr marL="342900" lvl="1" indent="0">
              <a:buNone/>
            </a:pPr>
            <a:r>
              <a:rPr lang="zh-CN" altLang="en-US" sz="1000"/>
              <a:t>public class BaseController {</a:t>
            </a:r>
            <a:endParaRPr lang="zh-CN" altLang="en-US" sz="1000"/>
          </a:p>
          <a:p>
            <a:pPr marL="342900" lvl="1" indent="0">
              <a:buNone/>
            </a:pPr>
            <a:r>
              <a:rPr lang="zh-CN" altLang="en-US" sz="1000"/>
              <a:t>    /** 基于@ExceptionHandler异常处理 */</a:t>
            </a:r>
            <a:endParaRPr lang="zh-CN" altLang="en-US" sz="1000"/>
          </a:p>
          <a:p>
            <a:pPr marL="342900" lvl="1" indent="0">
              <a:buNone/>
            </a:pPr>
            <a:r>
              <a:rPr lang="zh-CN" altLang="en-US" sz="1000"/>
              <a:t>    @ExceptionHandler</a:t>
            </a:r>
            <a:endParaRPr lang="zh-CN" altLang="en-US" sz="1000"/>
          </a:p>
          <a:p>
            <a:pPr marL="342900" lvl="1" indent="0">
              <a:buNone/>
            </a:pPr>
            <a:r>
              <a:rPr lang="zh-CN" altLang="en-US" sz="1000"/>
              <a:t>    public String exception(HttpServletRequest request, Exception ex) {</a:t>
            </a:r>
            <a:endParaRPr lang="zh-CN" altLang="en-US" sz="1000"/>
          </a:p>
          <a:p>
            <a:pPr marL="342900" lvl="1" indent="0">
              <a:buNone/>
            </a:pPr>
            <a:r>
              <a:rPr lang="zh-CN" altLang="en-US" sz="1000"/>
              <a:t>        request.setAttribute("ex", ex);</a:t>
            </a:r>
            <a:endParaRPr lang="zh-CN" altLang="en-US" sz="1000"/>
          </a:p>
          <a:p>
            <a:pPr marL="342900" lvl="1" indent="0">
              <a:buNone/>
            </a:pPr>
            <a:r>
              <a:rPr lang="zh-CN" altLang="en-US" sz="1000"/>
              <a:t>        // 根据不同错误转向不同页面，即异常与view的对应关系</a:t>
            </a:r>
            <a:endParaRPr lang="zh-CN" altLang="en-US" sz="1000"/>
          </a:p>
          <a:p>
            <a:pPr marL="342900" lvl="1" indent="0">
              <a:buNone/>
            </a:pPr>
            <a:r>
              <a:rPr lang="zh-CN" altLang="en-US" sz="1000"/>
              <a:t>        if (ex instanceof SQLException) {</a:t>
            </a:r>
            <a:endParaRPr lang="zh-CN" altLang="en-US" sz="1000"/>
          </a:p>
          <a:p>
            <a:pPr marL="342900" lvl="1" indent="0">
              <a:buNone/>
            </a:pPr>
            <a:r>
              <a:rPr lang="zh-CN" altLang="en-US" sz="1000"/>
              <a:t>            return "sql-error";</a:t>
            </a:r>
            <a:endParaRPr lang="zh-CN" altLang="en-US" sz="1000"/>
          </a:p>
          <a:p>
            <a:pPr marL="342900" lvl="1" indent="0">
              <a:buNone/>
            </a:pPr>
            <a:r>
              <a:rPr lang="zh-CN" altLang="en-US" sz="1000"/>
              <a:t>        } else if (ex instanceof MyException) {</a:t>
            </a:r>
            <a:endParaRPr lang="zh-CN" altLang="en-US" sz="1000"/>
          </a:p>
          <a:p>
            <a:pPr marL="342900" lvl="1" indent="0">
              <a:buNone/>
            </a:pPr>
            <a:r>
              <a:rPr lang="zh-CN" altLang="en-US" sz="1000"/>
              <a:t>            return "my-error";</a:t>
            </a:r>
            <a:endParaRPr lang="zh-CN" altLang="en-US" sz="1000"/>
          </a:p>
          <a:p>
            <a:pPr marL="342900" lvl="1" indent="0">
              <a:buNone/>
            </a:pPr>
            <a:r>
              <a:rPr lang="zh-CN" altLang="en-US" sz="1000"/>
              <a:t>        } else {</a:t>
            </a:r>
            <a:endParaRPr lang="zh-CN" altLang="en-US" sz="1000"/>
          </a:p>
          <a:p>
            <a:pPr marL="342900" lvl="1" indent="0">
              <a:buNone/>
            </a:pPr>
            <a:r>
              <a:rPr lang="zh-CN" altLang="en-US" sz="1000"/>
              <a:t>            return "error";</a:t>
            </a:r>
            <a:endParaRPr lang="zh-CN" altLang="en-US" sz="1000"/>
          </a:p>
          <a:p>
            <a:pPr marL="342900" lvl="1" indent="0">
              <a:buNone/>
            </a:pPr>
            <a:r>
              <a:rPr lang="zh-CN" altLang="en-US" sz="1000"/>
              <a:t>        }</a:t>
            </a:r>
            <a:endParaRPr lang="zh-CN" altLang="en-US" sz="1000"/>
          </a:p>
          <a:p>
            <a:pPr marL="342900" lvl="1" indent="0">
              <a:buNone/>
            </a:pPr>
            <a:r>
              <a:rPr lang="zh-CN" altLang="en-US" sz="1000"/>
              <a:t>    }</a:t>
            </a:r>
            <a:endParaRPr lang="zh-CN" altLang="en-US" sz="1000"/>
          </a:p>
          <a:p>
            <a:pPr marL="342900" lvl="1" indent="0">
              <a:buNone/>
            </a:pPr>
            <a:r>
              <a:rPr lang="zh-CN" altLang="en-US" sz="1000"/>
              <a:t>}</a:t>
            </a:r>
            <a:endParaRPr lang="zh-CN" altLang="en-US" sz="1000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UNIT_BK_DARK_LIGHT" val="2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  <p:tag name="KSO_WM_UNIT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BK_DARK_LIGHT" val="1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BK_DARK_LIGHT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  <p:tag name="KSO_WM_UNIT_BK_DARK_LIGHT" val="2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SLIDE_BACKGROUND_TYPE" val="frame"/>
  <p:tag name="KSO_WM_SLIDE_BK_DARK_LIGHT" val="2"/>
  <p:tag name="KSO_WM_UNIT_BK_DARK_LIGHT" val="2"/>
</p:tagLst>
</file>

<file path=ppt/tags/tag5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6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  <p:tag name="KSO_WM_SLIDE_BACKGROUND_TYPE" val="leftRight"/>
  <p:tag name="KSO_WM_SLIDE_BK_DARK_LIGHT" val="2"/>
  <p:tag name="KSO_WM_UNIT_BK_DARK_LIGHT" val="2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  <p:tag name="KSO_WM_SLIDE_BACKGROUND_TYPE" val="topBottom"/>
  <p:tag name="KSO_WM_SLIDE_BK_DARK_LIGHT" val="2"/>
  <p:tag name="KSO_WM_UNIT_BK_DARK_LIGHT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  <p:tag name="KSO_WM_SLIDE_BACKGROUND_TYPE" val="bottomTop"/>
  <p:tag name="KSO_WM_SLIDE_BK_DARK_LIGHT" val="2"/>
  <p:tag name="KSO_WM_UNIT_BK_DARK_LIGHT" val="2"/>
</p:tagLst>
</file>

<file path=ppt/tags/tag7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7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  <p:tag name="KSO_WM_SLIDE_BACKGROUND_TYPE" val="navigation"/>
  <p:tag name="KSO_WM_SLIDE_BK_DARK_LIGHT" val="2"/>
  <p:tag name="KSO_WM_UNIT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8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  <p:tag name="KSO_WM_SLIDE_BACKGROUND_TYPE" val="belt"/>
  <p:tag name="KSO_WM_SLIDE_BK_DARK_LIGHT" val="2"/>
  <p:tag name="KSO_WM_UNIT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606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02606"/>
  <p:tag name="KSO_WM_TEMPLATE_THUMBS_INDEX" val="1、6、7、14、15"/>
  <p:tag name="KSO_WM_TEMPLATE_MASTER_THUMB_INDEX" val="12"/>
</p:tagLst>
</file>

<file path=ppt/tags/tag9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9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2_Office 主题​​">
  <a:themeElements>
    <a:clrScheme name="黑白">
      <a:dk1>
        <a:srgbClr val="000000"/>
      </a:dk1>
      <a:lt1>
        <a:srgbClr val="FFFFFF"/>
      </a:lt1>
      <a:dk2>
        <a:srgbClr val="DEDEDE"/>
      </a:dk2>
      <a:lt2>
        <a:srgbClr val="EDEDED"/>
      </a:lt2>
      <a:accent1>
        <a:srgbClr val="000000"/>
      </a:accent1>
      <a:accent2>
        <a:srgbClr val="1F1F1F"/>
      </a:accent2>
      <a:accent3>
        <a:srgbClr val="464646"/>
      </a:accent3>
      <a:accent4>
        <a:srgbClr val="666666"/>
      </a:accent4>
      <a:accent5>
        <a:srgbClr val="8C8C8C"/>
      </a:accent5>
      <a:accent6>
        <a:srgbClr val="ACACAC"/>
      </a:accent6>
      <a:hlink>
        <a:srgbClr val="658BD5"/>
      </a:hlink>
      <a:folHlink>
        <a:srgbClr val="9F67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lang="en-US" altLang="zh-CN" sz="6000" spc="100" dirty="0">
            <a:solidFill>
              <a:schemeClr val="bg1"/>
            </a:solidFill>
            <a:uFillTx/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2021</Words>
  <Application>WPS 演示</Application>
  <PresentationFormat>宽屏</PresentationFormat>
  <Paragraphs>65</Paragraphs>
  <Slides>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Arial</vt:lpstr>
      <vt:lpstr>宋体</vt:lpstr>
      <vt:lpstr>Wingdings</vt:lpstr>
      <vt:lpstr>微软雅黑</vt:lpstr>
      <vt:lpstr>汉仪旗黑-85S</vt:lpstr>
      <vt:lpstr>Arial Unicode MS</vt:lpstr>
      <vt:lpstr>Calibri</vt:lpstr>
      <vt:lpstr>2_Office 主题​​</vt:lpstr>
      <vt:lpstr>七、Spring MVC统一异常处理</vt:lpstr>
      <vt:lpstr>主要内容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剑  哥</cp:lastModifiedBy>
  <cp:revision>157</cp:revision>
  <dcterms:created xsi:type="dcterms:W3CDTF">2019-06-19T02:08:00Z</dcterms:created>
  <dcterms:modified xsi:type="dcterms:W3CDTF">2020-10-25T17:21:38Z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